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2635" y="-8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x-none" sz="1800" b="0" strike="noStrike" spc="-1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nos"/>
              </a:rPr>
              <a:t>&lt;верхний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nos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nos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7659CC68-07AB-487D-A3F7-F1D06E6CA884}" type="slidenum">
              <a:rPr lang="ru-RU" sz="1400" b="0" strike="noStrike" spc="-1">
                <a:latin typeface="Tinos"/>
              </a:rPr>
              <a:pPr algn="r"/>
              <a:t>‹#›</a:t>
            </a:fld>
            <a:endParaRPr lang="ru-RU" sz="14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90738" y="741363"/>
            <a:ext cx="2616200" cy="3702050"/>
          </a:xfrm>
          <a:prstGeom prst="rect">
            <a:avLst/>
          </a:prstGeom>
        </p:spPr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79320" y="4691160"/>
            <a:ext cx="5438520" cy="44431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  <p:sp>
        <p:nvSpPr>
          <p:cNvPr id="64" name="TextShape 3"/>
          <p:cNvSpPr txBox="1"/>
          <p:nvPr/>
        </p:nvSpPr>
        <p:spPr>
          <a:xfrm>
            <a:off x="3849840" y="9379080"/>
            <a:ext cx="2945880" cy="4932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FF14E458-E724-48D2-A47B-F2461F8DDF38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617832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903960" y="4698360"/>
            <a:ext cx="617832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070160" y="203328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03960" y="469836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070160" y="469836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1989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992680" y="2033280"/>
            <a:ext cx="1989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081760" y="2033280"/>
            <a:ext cx="1989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903960" y="4698360"/>
            <a:ext cx="1989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992680" y="4698360"/>
            <a:ext cx="1989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81760" y="4698360"/>
            <a:ext cx="1989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03960" y="2033280"/>
            <a:ext cx="6178320" cy="510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6178320" cy="510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3015000" cy="510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070160" y="2033280"/>
            <a:ext cx="3015000" cy="510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691640" y="366840"/>
            <a:ext cx="2343600" cy="2279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070160" y="2033280"/>
            <a:ext cx="3015000" cy="510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03960" y="469836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3015000" cy="5102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070160" y="203328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070160" y="469836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91640" y="283680"/>
            <a:ext cx="2343600" cy="69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070160" y="2033280"/>
            <a:ext cx="301500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03960" y="4698360"/>
            <a:ext cx="6178320" cy="2433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91640" y="387720"/>
            <a:ext cx="2343600" cy="4824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x-none" sz="30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903960" y="2033280"/>
            <a:ext cx="6178320" cy="5102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x-none" sz="19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x-none" sz="19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x-none" sz="19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x-none" sz="19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x-none" sz="19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x-none" sz="19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x-none" sz="19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fld id="{D80F2347-B484-4F80-BD93-8FA2E80565E1}" type="datetime">
              <a:rPr lang="ru-RU" sz="1800" b="0" strike="noStrike" spc="-1">
                <a:solidFill>
                  <a:srgbClr val="B2B2B2"/>
                </a:solidFill>
                <a:latin typeface="Calibri"/>
              </a:rPr>
              <a:pPr>
                <a:lnSpc>
                  <a:spcPct val="100000"/>
                </a:lnSpc>
              </a:pPr>
              <a:t>30.11.2022</a:t>
            </a:fld>
            <a:endParaRPr lang="ru-RU" sz="1800" b="0" strike="noStrike" spc="-1">
              <a:latin typeface="Tino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fld id="{2B01E652-700F-41EF-87EB-EB947970DF74}" type="slidenum">
              <a:rPr lang="ru-RU" sz="1800" b="0" strike="noStrike" spc="-1">
                <a:solidFill>
                  <a:srgbClr val="B2B2B2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8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1"/>
          <p:cNvGrpSpPr/>
          <p:nvPr/>
        </p:nvGrpSpPr>
        <p:grpSpPr>
          <a:xfrm>
            <a:off x="115200" y="118800"/>
            <a:ext cx="7344000" cy="10470960"/>
            <a:chOff x="115200" y="118800"/>
            <a:chExt cx="7344000" cy="10470960"/>
          </a:xfrm>
        </p:grpSpPr>
        <p:sp>
          <p:nvSpPr>
            <p:cNvPr id="48" name="CustomShape 2"/>
            <p:cNvSpPr/>
            <p:nvPr/>
          </p:nvSpPr>
          <p:spPr>
            <a:xfrm>
              <a:off x="115200" y="1116000"/>
              <a:ext cx="7344000" cy="346320"/>
            </a:xfrm>
            <a:custGeom>
              <a:avLst/>
              <a:gdLst/>
              <a:ahLst/>
              <a:cxnLst/>
              <a:rect l="l" t="t" r="r" b="b"/>
              <a:pathLst>
                <a:path w="7344409" h="346709">
                  <a:moveTo>
                    <a:pt x="7344003" y="0"/>
                  </a:moveTo>
                  <a:lnTo>
                    <a:pt x="0" y="0"/>
                  </a:lnTo>
                  <a:lnTo>
                    <a:pt x="0" y="346278"/>
                  </a:lnTo>
                  <a:lnTo>
                    <a:pt x="7344003" y="346278"/>
                  </a:lnTo>
                  <a:lnTo>
                    <a:pt x="7344003" y="0"/>
                  </a:lnTo>
                  <a:close/>
                </a:path>
              </a:pathLst>
            </a:custGeom>
            <a:solidFill>
              <a:srgbClr val="DFE0E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" name="CustomShape 3"/>
            <p:cNvSpPr/>
            <p:nvPr/>
          </p:nvSpPr>
          <p:spPr>
            <a:xfrm>
              <a:off x="115200" y="118800"/>
              <a:ext cx="302400" cy="9944280"/>
            </a:xfrm>
            <a:custGeom>
              <a:avLst/>
              <a:gdLst/>
              <a:ahLst/>
              <a:cxnLst/>
              <a:rect l="l" t="t" r="r" b="b"/>
              <a:pathLst>
                <a:path w="302895" h="9944735">
                  <a:moveTo>
                    <a:pt x="302399" y="1343393"/>
                  </a:moveTo>
                  <a:lnTo>
                    <a:pt x="0" y="1343393"/>
                  </a:lnTo>
                  <a:lnTo>
                    <a:pt x="0" y="9944151"/>
                  </a:lnTo>
                  <a:lnTo>
                    <a:pt x="302399" y="9944151"/>
                  </a:lnTo>
                  <a:lnTo>
                    <a:pt x="302399" y="1343393"/>
                  </a:lnTo>
                  <a:close/>
                  <a:moveTo>
                    <a:pt x="302399" y="0"/>
                  </a:moveTo>
                  <a:lnTo>
                    <a:pt x="0" y="0"/>
                  </a:lnTo>
                  <a:lnTo>
                    <a:pt x="0" y="997102"/>
                  </a:lnTo>
                  <a:lnTo>
                    <a:pt x="302399" y="997102"/>
                  </a:lnTo>
                  <a:lnTo>
                    <a:pt x="302399" y="0"/>
                  </a:lnTo>
                  <a:close/>
                </a:path>
              </a:pathLst>
            </a:custGeom>
            <a:solidFill>
              <a:srgbClr val="005E8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" name="CustomShape 4"/>
            <p:cNvSpPr/>
            <p:nvPr/>
          </p:nvSpPr>
          <p:spPr>
            <a:xfrm>
              <a:off x="115200" y="10063080"/>
              <a:ext cx="7344000" cy="526680"/>
            </a:xfrm>
            <a:custGeom>
              <a:avLst/>
              <a:gdLst/>
              <a:ahLst/>
              <a:cxnLst/>
              <a:rect l="l" t="t" r="r" b="b"/>
              <a:pathLst>
                <a:path w="7344409" h="527050">
                  <a:moveTo>
                    <a:pt x="7344003" y="0"/>
                  </a:moveTo>
                  <a:lnTo>
                    <a:pt x="0" y="0"/>
                  </a:lnTo>
                  <a:lnTo>
                    <a:pt x="0" y="526453"/>
                  </a:lnTo>
                  <a:lnTo>
                    <a:pt x="7344003" y="526453"/>
                  </a:lnTo>
                  <a:lnTo>
                    <a:pt x="7344003" y="0"/>
                  </a:lnTo>
                  <a:close/>
                </a:path>
              </a:pathLst>
            </a:custGeom>
            <a:solidFill>
              <a:srgbClr val="DFE0E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51" name="object 16"/>
            <p:cNvPicPr/>
            <p:nvPr/>
          </p:nvPicPr>
          <p:blipFill>
            <a:blip r:embed="rId3" cstate="print"/>
            <a:stretch/>
          </p:blipFill>
          <p:spPr>
            <a:xfrm>
              <a:off x="1009080" y="360000"/>
              <a:ext cx="461160" cy="4698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2" name="TextShape 5"/>
          <p:cNvSpPr txBox="1"/>
          <p:nvPr/>
        </p:nvSpPr>
        <p:spPr>
          <a:xfrm>
            <a:off x="1691640" y="387720"/>
            <a:ext cx="2343600" cy="1798200"/>
          </a:xfrm>
          <a:prstGeom prst="rect">
            <a:avLst/>
          </a:prstGeom>
          <a:noFill/>
          <a:ln>
            <a:noFill/>
          </a:ln>
        </p:spPr>
        <p:txBody>
          <a:bodyPr lIns="0" tIns="12600" rIns="0" bIns="0">
            <a:spAutoFit/>
          </a:bodyPr>
          <a:lstStyle/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lang="x-none" sz="3000" b="1" strike="noStrike" spc="-32">
                <a:solidFill>
                  <a:srgbClr val="17A1B6"/>
                </a:solidFill>
                <a:latin typeface="Arial"/>
              </a:rPr>
              <a:t>ВНИМАНИЕ!</a:t>
            </a:r>
            <a:endParaRPr lang="x-none" sz="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CustomShape 6"/>
          <p:cNvSpPr/>
          <p:nvPr/>
        </p:nvSpPr>
        <p:spPr>
          <a:xfrm>
            <a:off x="1035000" y="6261120"/>
            <a:ext cx="5866920" cy="21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algn="just">
              <a:lnSpc>
                <a:spcPct val="100000"/>
              </a:lnSpc>
              <a:spcBef>
                <a:spcPts val="99"/>
              </a:spcBef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В Волгоградской области прием граждан будет осуществляться по адресам клиентских служб, где ранее располагались КС Отделения Пенсионного фонда по Волгоградской области. </a:t>
            </a:r>
            <a:endParaRPr lang="ru-RU" sz="2000" b="0" strike="noStrike" spc="-1" dirty="0">
              <a:latin typeface="XO Oriel"/>
            </a:endParaRPr>
          </a:p>
          <a:p>
            <a:pPr marL="12600" algn="just">
              <a:lnSpc>
                <a:spcPct val="100000"/>
              </a:lnSpc>
              <a:spcBef>
                <a:spcPts val="99"/>
              </a:spcBef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Необходимый адрес  объединенного офиса можно найти через QR – код </a:t>
            </a:r>
            <a:endParaRPr lang="ru-RU" sz="2000" b="0" strike="noStrike" spc="-1" dirty="0">
              <a:latin typeface="XO Oriel"/>
            </a:endParaRPr>
          </a:p>
          <a:p>
            <a:pPr marL="12600">
              <a:lnSpc>
                <a:spcPct val="100000"/>
              </a:lnSpc>
              <a:spcBef>
                <a:spcPts val="99"/>
              </a:spcBef>
            </a:pPr>
            <a:endParaRPr lang="ru-RU" sz="2000" b="0" strike="noStrike" spc="-1" dirty="0">
              <a:latin typeface="XO Oriel"/>
            </a:endParaRPr>
          </a:p>
        </p:txBody>
      </p:sp>
      <p:sp>
        <p:nvSpPr>
          <p:cNvPr id="54" name="CustomShape 7"/>
          <p:cNvSpPr/>
          <p:nvPr/>
        </p:nvSpPr>
        <p:spPr>
          <a:xfrm>
            <a:off x="5913000" y="10192680"/>
            <a:ext cx="1348920" cy="272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lang="ru-RU" sz="1700" b="1" strike="noStrike" spc="-21">
                <a:solidFill>
                  <a:srgbClr val="005E8A"/>
                </a:solidFill>
                <a:latin typeface="Arial"/>
              </a:rPr>
              <a:t>PFR.GOV.RU</a:t>
            </a:r>
            <a:endParaRPr lang="ru-RU" sz="1700" b="0" strike="noStrike" spc="-1">
              <a:latin typeface="XO Oriel"/>
            </a:endParaRPr>
          </a:p>
        </p:txBody>
      </p:sp>
      <p:grpSp>
        <p:nvGrpSpPr>
          <p:cNvPr id="55" name="Group 8"/>
          <p:cNvGrpSpPr/>
          <p:nvPr/>
        </p:nvGrpSpPr>
        <p:grpSpPr>
          <a:xfrm>
            <a:off x="908280" y="2597040"/>
            <a:ext cx="286200" cy="289800"/>
            <a:chOff x="908280" y="2597040"/>
            <a:chExt cx="286200" cy="289800"/>
          </a:xfrm>
        </p:grpSpPr>
        <p:sp>
          <p:nvSpPr>
            <p:cNvPr id="56" name="CustomShape 9"/>
            <p:cNvSpPr/>
            <p:nvPr/>
          </p:nvSpPr>
          <p:spPr>
            <a:xfrm>
              <a:off x="908280" y="2597040"/>
              <a:ext cx="286200" cy="289800"/>
            </a:xfrm>
            <a:custGeom>
              <a:avLst/>
              <a:gdLst/>
              <a:ahLst/>
              <a:cxnLst/>
              <a:rect l="l" t="t" r="r" b="b"/>
              <a:pathLst>
                <a:path w="286384" h="290194">
                  <a:moveTo>
                    <a:pt x="47701" y="0"/>
                  </a:moveTo>
                  <a:lnTo>
                    <a:pt x="29139" y="3759"/>
                  </a:lnTo>
                  <a:lnTo>
                    <a:pt x="13982" y="13982"/>
                  </a:lnTo>
                  <a:lnTo>
                    <a:pt x="3759" y="29139"/>
                  </a:lnTo>
                  <a:lnTo>
                    <a:pt x="0" y="47701"/>
                  </a:lnTo>
                  <a:lnTo>
                    <a:pt x="0" y="242481"/>
                  </a:lnTo>
                  <a:lnTo>
                    <a:pt x="3759" y="261042"/>
                  </a:lnTo>
                  <a:lnTo>
                    <a:pt x="13982" y="276199"/>
                  </a:lnTo>
                  <a:lnTo>
                    <a:pt x="29139" y="286422"/>
                  </a:lnTo>
                  <a:lnTo>
                    <a:pt x="47701" y="290182"/>
                  </a:lnTo>
                  <a:lnTo>
                    <a:pt x="238506" y="290182"/>
                  </a:lnTo>
                  <a:lnTo>
                    <a:pt x="257067" y="286422"/>
                  </a:lnTo>
                  <a:lnTo>
                    <a:pt x="272224" y="276199"/>
                  </a:lnTo>
                  <a:lnTo>
                    <a:pt x="281706" y="262140"/>
                  </a:lnTo>
                  <a:lnTo>
                    <a:pt x="47701" y="262140"/>
                  </a:lnTo>
                  <a:lnTo>
                    <a:pt x="40078" y="260576"/>
                  </a:lnTo>
                  <a:lnTo>
                    <a:pt x="33832" y="256349"/>
                  </a:lnTo>
                  <a:lnTo>
                    <a:pt x="29606" y="250103"/>
                  </a:lnTo>
                  <a:lnTo>
                    <a:pt x="28041" y="242481"/>
                  </a:lnTo>
                  <a:lnTo>
                    <a:pt x="28041" y="47701"/>
                  </a:lnTo>
                  <a:lnTo>
                    <a:pt x="29606" y="40078"/>
                  </a:lnTo>
                  <a:lnTo>
                    <a:pt x="33832" y="33832"/>
                  </a:lnTo>
                  <a:lnTo>
                    <a:pt x="40078" y="29606"/>
                  </a:lnTo>
                  <a:lnTo>
                    <a:pt x="47701" y="28041"/>
                  </a:lnTo>
                  <a:lnTo>
                    <a:pt x="47701" y="0"/>
                  </a:lnTo>
                  <a:close/>
                  <a:moveTo>
                    <a:pt x="238506" y="0"/>
                  </a:moveTo>
                  <a:lnTo>
                    <a:pt x="47701" y="0"/>
                  </a:lnTo>
                  <a:lnTo>
                    <a:pt x="47701" y="28041"/>
                  </a:lnTo>
                  <a:lnTo>
                    <a:pt x="238506" y="28041"/>
                  </a:lnTo>
                  <a:lnTo>
                    <a:pt x="246133" y="29606"/>
                  </a:lnTo>
                  <a:lnTo>
                    <a:pt x="252379" y="33832"/>
                  </a:lnTo>
                  <a:lnTo>
                    <a:pt x="256602" y="40078"/>
                  </a:lnTo>
                  <a:lnTo>
                    <a:pt x="258165" y="47701"/>
                  </a:lnTo>
                  <a:lnTo>
                    <a:pt x="258165" y="242481"/>
                  </a:lnTo>
                  <a:lnTo>
                    <a:pt x="256602" y="250103"/>
                  </a:lnTo>
                  <a:lnTo>
                    <a:pt x="252379" y="256349"/>
                  </a:lnTo>
                  <a:lnTo>
                    <a:pt x="246133" y="260576"/>
                  </a:lnTo>
                  <a:lnTo>
                    <a:pt x="238506" y="262140"/>
                  </a:lnTo>
                  <a:lnTo>
                    <a:pt x="281706" y="262140"/>
                  </a:lnTo>
                  <a:lnTo>
                    <a:pt x="282447" y="261042"/>
                  </a:lnTo>
                  <a:lnTo>
                    <a:pt x="286207" y="242481"/>
                  </a:lnTo>
                  <a:lnTo>
                    <a:pt x="286207" y="47701"/>
                  </a:lnTo>
                  <a:lnTo>
                    <a:pt x="282447" y="29139"/>
                  </a:lnTo>
                  <a:lnTo>
                    <a:pt x="272224" y="13982"/>
                  </a:lnTo>
                  <a:lnTo>
                    <a:pt x="257067" y="3759"/>
                  </a:lnTo>
                  <a:lnTo>
                    <a:pt x="238506" y="0"/>
                  </a:lnTo>
                  <a:close/>
                </a:path>
              </a:pathLst>
            </a:custGeom>
            <a:solidFill>
              <a:srgbClr val="124E9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57" name="object 20"/>
            <p:cNvPicPr/>
            <p:nvPr/>
          </p:nvPicPr>
          <p:blipFill>
            <a:blip r:embed="rId4" cstate="print"/>
            <a:stretch/>
          </p:blipFill>
          <p:spPr>
            <a:xfrm>
              <a:off x="958680" y="2666520"/>
              <a:ext cx="167760" cy="1674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8" name="TextShape 10"/>
          <p:cNvSpPr txBox="1"/>
          <p:nvPr/>
        </p:nvSpPr>
        <p:spPr>
          <a:xfrm>
            <a:off x="654120" y="2222640"/>
            <a:ext cx="6552720" cy="4109999"/>
          </a:xfrm>
          <a:prstGeom prst="rect">
            <a:avLst/>
          </a:prstGeom>
          <a:noFill/>
          <a:ln>
            <a:noFill/>
          </a:ln>
        </p:spPr>
        <p:txBody>
          <a:bodyPr lIns="0" tIns="12600" rIns="0" bIns="0">
            <a:spAutoFit/>
          </a:bodyPr>
          <a:lstStyle/>
          <a:p>
            <a:pPr marL="12600" indent="393840" algn="just">
              <a:lnSpc>
                <a:spcPct val="109000"/>
              </a:lnSpc>
              <a:spcBef>
                <a:spcPts val="99"/>
              </a:spcBef>
            </a:pPr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  <a:p>
            <a:pPr marL="12600" indent="393840" algn="just">
              <a:lnSpc>
                <a:spcPct val="109000"/>
              </a:lnSpc>
              <a:spcBef>
                <a:spcPts val="99"/>
              </a:spcBef>
            </a:pPr>
            <a:r>
              <a:rPr lang="x-none" sz="1900" b="1" strike="noStrike" spc="-1">
                <a:solidFill>
                  <a:srgbClr val="005E8A"/>
                </a:solidFill>
                <a:latin typeface="Arial"/>
              </a:rPr>
              <a:t>   Пенсионный </a:t>
            </a:r>
            <a:r>
              <a:rPr lang="x-none" sz="1900" b="1" strike="noStrike" spc="-12">
                <a:solidFill>
                  <a:srgbClr val="005E8A"/>
                </a:solidFill>
                <a:latin typeface="Arial"/>
              </a:rPr>
              <a:t>фонд </a:t>
            </a:r>
            <a:r>
              <a:rPr lang="x-none" sz="1900" b="1" strike="noStrike" spc="-15">
                <a:solidFill>
                  <a:srgbClr val="005E8A"/>
                </a:solidFill>
                <a:latin typeface="Arial"/>
              </a:rPr>
              <a:t>России </a:t>
            </a:r>
            <a:r>
              <a:rPr lang="x-none" sz="1900" b="1" strike="noStrike" spc="-1">
                <a:solidFill>
                  <a:srgbClr val="005E8A"/>
                </a:solidFill>
                <a:latin typeface="Arial"/>
              </a:rPr>
              <a:t>и Фонд </a:t>
            </a:r>
            <a:r>
              <a:rPr lang="x-none" sz="1900" b="1" strike="noStrike" spc="-12">
                <a:solidFill>
                  <a:srgbClr val="005E8A"/>
                </a:solidFill>
                <a:latin typeface="Arial"/>
              </a:rPr>
              <a:t>социального </a:t>
            </a:r>
            <a:r>
              <a:rPr lang="x-none" sz="1900" b="1" strike="noStrike" spc="-517">
                <a:solidFill>
                  <a:srgbClr val="005E8A"/>
                </a:solidFill>
                <a:latin typeface="Arial"/>
              </a:rPr>
              <a:t> </a:t>
            </a:r>
            <a:r>
              <a:rPr lang="x-none" sz="1900" b="1" strike="noStrike" spc="-12">
                <a:solidFill>
                  <a:srgbClr val="005E8A"/>
                </a:solidFill>
                <a:latin typeface="Arial"/>
              </a:rPr>
              <a:t>страхования</a:t>
            </a:r>
            <a:r>
              <a:rPr lang="x-none" sz="1900" b="1" strike="noStrike" spc="-7">
                <a:solidFill>
                  <a:srgbClr val="005E8A"/>
                </a:solidFill>
                <a:latin typeface="Arial"/>
              </a:rPr>
              <a:t> </a:t>
            </a:r>
            <a:r>
              <a:rPr lang="x-none" sz="1900" b="1" strike="noStrike" spc="-12">
                <a:solidFill>
                  <a:srgbClr val="005E8A"/>
                </a:solidFill>
                <a:latin typeface="Arial"/>
              </a:rPr>
              <a:t>объединяются </a:t>
            </a:r>
            <a:r>
              <a:rPr lang="x-none" sz="1900" b="1" strike="noStrike" spc="-1">
                <a:solidFill>
                  <a:srgbClr val="005E8A"/>
                </a:solidFill>
                <a:latin typeface="Arial"/>
              </a:rPr>
              <a:t>в</a:t>
            </a:r>
            <a:r>
              <a:rPr lang="x-none" sz="1900" b="1" strike="noStrike" spc="-7">
                <a:solidFill>
                  <a:srgbClr val="005E8A"/>
                </a:solidFill>
                <a:latin typeface="Arial"/>
              </a:rPr>
              <a:t> единый</a:t>
            </a:r>
            <a:endParaRPr lang="x-none" sz="1900" b="0" strike="noStrike" spc="-1">
              <a:solidFill>
                <a:srgbClr val="000000"/>
              </a:solidFill>
              <a:latin typeface="Calibri"/>
            </a:endParaRPr>
          </a:p>
          <a:p>
            <a:pPr marL="12600" indent="393840">
              <a:lnSpc>
                <a:spcPct val="109000"/>
              </a:lnSpc>
            </a:pPr>
            <a:r>
              <a:rPr lang="x-none" sz="1900" b="1" strike="noStrike" spc="-1">
                <a:solidFill>
                  <a:srgbClr val="17A1B6"/>
                </a:solidFill>
                <a:latin typeface="Arial"/>
              </a:rPr>
              <a:t>Фонд</a:t>
            </a:r>
            <a:r>
              <a:rPr lang="x-none" sz="1900" b="1" strike="noStrike" spc="-7">
                <a:solidFill>
                  <a:srgbClr val="17A1B6"/>
                </a:solidFill>
                <a:latin typeface="Arial"/>
              </a:rPr>
              <a:t> пенсионного</a:t>
            </a:r>
            <a:r>
              <a:rPr lang="x-none" sz="1900" b="1" strike="noStrike" spc="-1">
                <a:solidFill>
                  <a:srgbClr val="17A1B6"/>
                </a:solidFill>
                <a:latin typeface="Arial"/>
              </a:rPr>
              <a:t> и</a:t>
            </a:r>
            <a:r>
              <a:rPr lang="x-none" sz="1900" b="1" strike="noStrike" spc="-7">
                <a:solidFill>
                  <a:srgbClr val="17A1B6"/>
                </a:solidFill>
                <a:latin typeface="Arial"/>
              </a:rPr>
              <a:t> </a:t>
            </a:r>
            <a:r>
              <a:rPr lang="x-none" sz="1900" b="1" strike="noStrike" spc="-12">
                <a:solidFill>
                  <a:srgbClr val="17A1B6"/>
                </a:solidFill>
                <a:latin typeface="Arial"/>
              </a:rPr>
              <a:t>социального</a:t>
            </a:r>
            <a:r>
              <a:rPr lang="x-none" sz="1900" b="1" strike="noStrike" spc="-1">
                <a:solidFill>
                  <a:srgbClr val="17A1B6"/>
                </a:solidFill>
                <a:latin typeface="Arial"/>
              </a:rPr>
              <a:t> </a:t>
            </a:r>
            <a:r>
              <a:rPr lang="x-none" sz="1900" b="1" strike="noStrike" spc="-15">
                <a:solidFill>
                  <a:srgbClr val="17A1B6"/>
                </a:solidFill>
                <a:latin typeface="Arial"/>
              </a:rPr>
              <a:t>страхования </a:t>
            </a:r>
            <a:r>
              <a:rPr lang="x-none" sz="1900" b="1" strike="noStrike" spc="-12">
                <a:solidFill>
                  <a:srgbClr val="17A1B6"/>
                </a:solidFill>
                <a:latin typeface="Arial"/>
              </a:rPr>
              <a:t> </a:t>
            </a:r>
            <a:r>
              <a:rPr lang="x-none" sz="1900" b="1" strike="noStrike" spc="-15">
                <a:solidFill>
                  <a:srgbClr val="17A1B6"/>
                </a:solidFill>
                <a:latin typeface="Arial"/>
              </a:rPr>
              <a:t>Российской</a:t>
            </a:r>
            <a:r>
              <a:rPr lang="x-none" sz="1900" b="1" strike="noStrike" spc="-21">
                <a:solidFill>
                  <a:srgbClr val="17A1B6"/>
                </a:solidFill>
                <a:latin typeface="Arial"/>
              </a:rPr>
              <a:t> </a:t>
            </a:r>
            <a:r>
              <a:rPr lang="x-none" sz="1900" b="1" strike="noStrike" spc="-1">
                <a:solidFill>
                  <a:srgbClr val="17A1B6"/>
                </a:solidFill>
                <a:latin typeface="Arial"/>
              </a:rPr>
              <a:t>Федерации</a:t>
            </a:r>
            <a:r>
              <a:rPr lang="x-none" sz="1900" b="1" strike="noStrike" spc="-26">
                <a:solidFill>
                  <a:srgbClr val="17A1B6"/>
                </a:solidFill>
                <a:latin typeface="Arial"/>
              </a:rPr>
              <a:t> </a:t>
            </a:r>
            <a:r>
              <a:rPr lang="x-none" sz="1900" b="0" strike="noStrike" spc="-7">
                <a:solidFill>
                  <a:srgbClr val="005E8A"/>
                </a:solidFill>
                <a:latin typeface="Arial"/>
              </a:rPr>
              <a:t>(Социальный</a:t>
            </a:r>
            <a:r>
              <a:rPr lang="x-none" sz="1900" b="0" strike="noStrike" spc="-15">
                <a:solidFill>
                  <a:srgbClr val="005E8A"/>
                </a:solidFill>
                <a:latin typeface="Arial"/>
              </a:rPr>
              <a:t> </a:t>
            </a:r>
            <a:r>
              <a:rPr lang="x-none" sz="1900" b="0" strike="noStrike" spc="-1">
                <a:solidFill>
                  <a:srgbClr val="005E8A"/>
                </a:solidFill>
                <a:latin typeface="Arial"/>
              </a:rPr>
              <a:t>фонд</a:t>
            </a:r>
            <a:r>
              <a:rPr lang="x-none" sz="1900" b="0" strike="noStrike" spc="-26">
                <a:solidFill>
                  <a:srgbClr val="005E8A"/>
                </a:solidFill>
                <a:latin typeface="Arial"/>
              </a:rPr>
              <a:t> </a:t>
            </a:r>
            <a:r>
              <a:rPr lang="x-none" sz="1900" b="0" strike="noStrike" spc="-15">
                <a:solidFill>
                  <a:srgbClr val="005E8A"/>
                </a:solidFill>
                <a:latin typeface="Arial"/>
              </a:rPr>
              <a:t>России)</a:t>
            </a:r>
            <a:endParaRPr lang="x-none" sz="1900" b="0" strike="noStrike" spc="-1">
              <a:solidFill>
                <a:srgbClr val="000000"/>
              </a:solidFill>
              <a:latin typeface="Calibri"/>
            </a:endParaRPr>
          </a:p>
          <a:p>
            <a:pPr marL="12600" indent="393840" algn="just">
              <a:lnSpc>
                <a:spcPct val="114000"/>
              </a:lnSpc>
              <a:spcBef>
                <a:spcPts val="1814"/>
              </a:spcBef>
            </a:pPr>
            <a:r>
              <a:rPr lang="x-none" sz="1800" b="0" strike="noStrike" spc="-1">
                <a:solidFill>
                  <a:srgbClr val="ED135C"/>
                </a:solidFill>
                <a:latin typeface="Arial"/>
              </a:rPr>
              <a:t>	С</a:t>
            </a:r>
            <a:r>
              <a:rPr lang="x-none" sz="1800" b="0" strike="noStrike" spc="-140">
                <a:solidFill>
                  <a:srgbClr val="ED135C"/>
                </a:solidFill>
                <a:latin typeface="Arial"/>
              </a:rPr>
              <a:t> </a:t>
            </a:r>
            <a:r>
              <a:rPr lang="x-none" sz="2400" b="1" strike="noStrike" spc="-1">
                <a:solidFill>
                  <a:srgbClr val="ED135C"/>
                </a:solidFill>
                <a:latin typeface="Arial"/>
              </a:rPr>
              <a:t>1</a:t>
            </a:r>
            <a:r>
              <a:rPr lang="x-none" sz="2400" b="1" strike="noStrike" spc="-307">
                <a:solidFill>
                  <a:srgbClr val="ED135C"/>
                </a:solidFill>
                <a:latin typeface="Arial"/>
              </a:rPr>
              <a:t> </a:t>
            </a:r>
            <a:r>
              <a:rPr lang="x-none" sz="1800" b="0" strike="noStrike" spc="-1">
                <a:solidFill>
                  <a:srgbClr val="ED135C"/>
                </a:solidFill>
                <a:latin typeface="Arial"/>
              </a:rPr>
              <a:t>января</a:t>
            </a:r>
            <a:r>
              <a:rPr lang="x-none" sz="1800" b="0" strike="noStrike" spc="-137">
                <a:solidFill>
                  <a:srgbClr val="ED135C"/>
                </a:solidFill>
                <a:latin typeface="Arial"/>
              </a:rPr>
              <a:t> </a:t>
            </a:r>
            <a:r>
              <a:rPr lang="x-none" sz="2400" b="1" strike="noStrike" spc="-12">
                <a:solidFill>
                  <a:srgbClr val="ED135C"/>
                </a:solidFill>
                <a:latin typeface="Arial"/>
              </a:rPr>
              <a:t>2</a:t>
            </a:r>
            <a:r>
              <a:rPr lang="x-none" sz="2400" b="1" strike="noStrike" spc="-35">
                <a:solidFill>
                  <a:srgbClr val="ED135C"/>
                </a:solidFill>
                <a:latin typeface="Arial"/>
              </a:rPr>
              <a:t>0</a:t>
            </a:r>
            <a:r>
              <a:rPr lang="x-none" sz="2400" b="1" strike="noStrike" spc="-32">
                <a:solidFill>
                  <a:srgbClr val="ED135C"/>
                </a:solidFill>
                <a:latin typeface="Arial"/>
              </a:rPr>
              <a:t>2</a:t>
            </a:r>
            <a:r>
              <a:rPr lang="x-none" sz="2400" b="1" strike="noStrike" spc="-1">
                <a:solidFill>
                  <a:srgbClr val="ED135C"/>
                </a:solidFill>
                <a:latin typeface="Arial"/>
              </a:rPr>
              <a:t>3</a:t>
            </a:r>
            <a:r>
              <a:rPr lang="x-none" sz="2400" b="1" strike="noStrike" spc="-307">
                <a:solidFill>
                  <a:srgbClr val="ED135C"/>
                </a:solidFill>
                <a:latin typeface="Arial"/>
              </a:rPr>
              <a:t> </a:t>
            </a:r>
            <a:r>
              <a:rPr lang="x-none" sz="1800" b="0" strike="noStrike" spc="9">
                <a:solidFill>
                  <a:srgbClr val="ED135C"/>
                </a:solidFill>
                <a:latin typeface="Arial"/>
              </a:rPr>
              <a:t>год</a:t>
            </a:r>
            <a:r>
              <a:rPr lang="x-none" sz="1800" b="0" strike="noStrike" spc="-1">
                <a:solidFill>
                  <a:srgbClr val="ED135C"/>
                </a:solidFill>
                <a:latin typeface="Arial"/>
              </a:rPr>
              <a:t>а</a:t>
            </a:r>
            <a:r>
              <a:rPr lang="x-none" sz="1800" b="0" strike="noStrike" spc="-140">
                <a:solidFill>
                  <a:srgbClr val="ED135C"/>
                </a:solidFill>
                <a:latin typeface="Arial"/>
              </a:rPr>
              <a:t> </a:t>
            </a:r>
            <a:r>
              <a:rPr lang="x-none" sz="1800" b="0" strike="noStrike" spc="-1">
                <a:solidFill>
                  <a:srgbClr val="000000"/>
                </a:solidFill>
                <a:latin typeface="Arial"/>
              </a:rPr>
              <a:t>в</a:t>
            </a:r>
            <a:r>
              <a:rPr lang="x-none" sz="1800" b="0" strike="noStrike" spc="-140">
                <a:solidFill>
                  <a:srgbClr val="000000"/>
                </a:solidFill>
                <a:latin typeface="Arial"/>
              </a:rPr>
              <a:t> Волгоградской области </a:t>
            </a:r>
            <a:r>
              <a:rPr lang="x-none" sz="1800" b="0" strike="noStrike" spc="4">
                <a:solidFill>
                  <a:srgbClr val="000000"/>
                </a:solidFill>
                <a:latin typeface="Arial"/>
              </a:rPr>
              <a:t>в</a:t>
            </a:r>
            <a:r>
              <a:rPr lang="x-none" sz="1800" b="0" strike="noStrike" spc="32">
                <a:solidFill>
                  <a:srgbClr val="000000"/>
                </a:solidFill>
                <a:latin typeface="Arial"/>
              </a:rPr>
              <a:t>с</a:t>
            </a:r>
            <a:r>
              <a:rPr lang="x-none" sz="1800" b="0" strike="noStrike" spc="-1">
                <a:solidFill>
                  <a:srgbClr val="000000"/>
                </a:solidFill>
                <a:latin typeface="Arial"/>
              </a:rPr>
              <a:t>е </a:t>
            </a:r>
            <a:r>
              <a:rPr lang="x-none" sz="1800" b="0" strike="noStrike" spc="9">
                <a:solidFill>
                  <a:srgbClr val="000000"/>
                </a:solidFill>
                <a:latin typeface="Arial"/>
              </a:rPr>
              <a:t>го-</a:t>
            </a:r>
            <a:r>
              <a:rPr lang="x-none" sz="1800" b="0" strike="noStrike" spc="-137">
                <a:solidFill>
                  <a:srgbClr val="000000"/>
                </a:solidFill>
                <a:latin typeface="Arial"/>
              </a:rPr>
              <a:t> 	</a:t>
            </a:r>
            <a:r>
              <a:rPr lang="x-none" sz="1800" b="0" strike="noStrike" spc="9">
                <a:solidFill>
                  <a:srgbClr val="000000"/>
                </a:solidFill>
                <a:latin typeface="Arial"/>
              </a:rPr>
              <a:t>с</a:t>
            </a:r>
            <a:r>
              <a:rPr lang="x-none" sz="1800" b="0" strike="noStrike" spc="-7">
                <a:solidFill>
                  <a:srgbClr val="000000"/>
                </a:solidFill>
                <a:latin typeface="Arial"/>
              </a:rPr>
              <a:t>у</a:t>
            </a:r>
            <a:r>
              <a:rPr lang="x-none" sz="1800" b="0" strike="noStrike" spc="4">
                <a:solidFill>
                  <a:srgbClr val="000000"/>
                </a:solidFill>
                <a:latin typeface="Arial"/>
              </a:rPr>
              <a:t>дарственные услуги </a:t>
            </a:r>
            <a:r>
              <a:rPr lang="x-none" sz="1800" b="0" strike="noStrike" spc="-1">
                <a:solidFill>
                  <a:srgbClr val="000000"/>
                </a:solidFill>
                <a:latin typeface="Arial"/>
              </a:rPr>
              <a:t>в области </a:t>
            </a:r>
            <a:r>
              <a:rPr lang="x-none" sz="1800" b="0" strike="noStrike" spc="9">
                <a:solidFill>
                  <a:srgbClr val="000000"/>
                </a:solidFill>
                <a:latin typeface="Arial"/>
              </a:rPr>
              <a:t>социального обес- 	пече</a:t>
            </a:r>
            <a:r>
              <a:rPr lang="x-none" sz="1800" b="0" strike="noStrike" spc="-7">
                <a:solidFill>
                  <a:srgbClr val="000000"/>
                </a:solidFill>
                <a:latin typeface="Arial"/>
              </a:rPr>
              <a:t>ния, </a:t>
            </a:r>
            <a:r>
              <a:rPr lang="x-none" sz="1800" b="0" strike="noStrike" spc="-1">
                <a:solidFill>
                  <a:srgbClr val="000000"/>
                </a:solidFill>
                <a:latin typeface="Arial"/>
              </a:rPr>
              <a:t>возложенные ранее на </a:t>
            </a:r>
            <a:r>
              <a:rPr lang="x-none" sz="1800" b="0" strike="noStrike" spc="4">
                <a:solidFill>
                  <a:srgbClr val="000000"/>
                </a:solidFill>
                <a:latin typeface="Arial"/>
              </a:rPr>
              <a:t>Пенсионный </a:t>
            </a:r>
            <a:r>
              <a:rPr lang="x-none" sz="1800" b="0" strike="noStrike" spc="9">
                <a:solidFill>
                  <a:srgbClr val="000000"/>
                </a:solidFill>
                <a:latin typeface="Arial"/>
              </a:rPr>
              <a:t>фонд </a:t>
            </a:r>
            <a:r>
              <a:rPr dirty="0"/>
              <a:t/>
            </a:r>
            <a:br>
              <a:rPr dirty="0"/>
            </a:br>
            <a:r>
              <a:rPr lang="x-none" sz="1800" b="0" strike="noStrike" spc="-1">
                <a:solidFill>
                  <a:srgbClr val="000000"/>
                </a:solidFill>
                <a:latin typeface="Arial"/>
              </a:rPr>
              <a:t>и </a:t>
            </a:r>
            <a:r>
              <a:rPr lang="x-none" sz="1800" b="0" strike="noStrike" spc="9">
                <a:solidFill>
                  <a:srgbClr val="000000"/>
                </a:solidFill>
                <a:latin typeface="Arial"/>
              </a:rPr>
              <a:t>Фонд</a:t>
            </a:r>
            <a:r>
              <a:rPr lang="x-none" sz="1800" b="0" strike="noStrike" spc="12">
                <a:solidFill>
                  <a:srgbClr val="000000"/>
                </a:solidFill>
                <a:latin typeface="Arial"/>
              </a:rPr>
              <a:t> </a:t>
            </a:r>
            <a:r>
              <a:rPr lang="x-none" sz="1800" b="0" strike="noStrike" spc="9">
                <a:solidFill>
                  <a:srgbClr val="000000"/>
                </a:solidFill>
                <a:latin typeface="Arial"/>
              </a:rPr>
              <a:t>социального</a:t>
            </a:r>
            <a:r>
              <a:rPr lang="x-none" sz="1800" b="0" strike="noStrike" spc="188">
                <a:solidFill>
                  <a:srgbClr val="000000"/>
                </a:solidFill>
                <a:latin typeface="Arial"/>
              </a:rPr>
              <a:t> </a:t>
            </a:r>
            <a:r>
              <a:rPr lang="x-none" sz="1800" b="0" strike="noStrike" spc="-1">
                <a:solidFill>
                  <a:srgbClr val="000000"/>
                </a:solidFill>
                <a:latin typeface="Arial"/>
              </a:rPr>
              <a:t>страхования,</a:t>
            </a:r>
            <a:r>
              <a:rPr lang="x-none" sz="1800" b="0" strike="noStrike" spc="188">
                <a:solidFill>
                  <a:srgbClr val="000000"/>
                </a:solidFill>
                <a:latin typeface="Arial"/>
              </a:rPr>
              <a:t> </a:t>
            </a:r>
            <a:r>
              <a:rPr lang="x-none" sz="1800" b="0" strike="noStrike" spc="-7">
                <a:solidFill>
                  <a:srgbClr val="000000"/>
                </a:solidFill>
                <a:latin typeface="Arial"/>
              </a:rPr>
              <a:t>будут</a:t>
            </a:r>
            <a:r>
              <a:rPr lang="x-none" sz="1800" b="0" strike="noStrike" spc="188">
                <a:solidFill>
                  <a:srgbClr val="000000"/>
                </a:solidFill>
                <a:latin typeface="Arial"/>
              </a:rPr>
              <a:t> </a:t>
            </a:r>
            <a:r>
              <a:rPr lang="x-none" sz="1800" b="0" strike="noStrike" spc="4">
                <a:solidFill>
                  <a:srgbClr val="000000"/>
                </a:solidFill>
                <a:latin typeface="Arial"/>
              </a:rPr>
              <a:t>оказываться</a:t>
            </a:r>
            <a:r>
              <a:rPr lang="x-none" sz="1800" b="0" strike="noStrike" spc="188">
                <a:solidFill>
                  <a:srgbClr val="000000"/>
                </a:solidFill>
                <a:latin typeface="Arial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x-none" sz="1800" b="0" strike="noStrike" spc="-1">
                <a:solidFill>
                  <a:srgbClr val="ED135C"/>
                </a:solidFill>
                <a:latin typeface="Arial"/>
              </a:rPr>
              <a:t>в</a:t>
            </a:r>
            <a:r>
              <a:rPr lang="x-none" sz="1800" b="0" strike="noStrike" spc="188">
                <a:solidFill>
                  <a:srgbClr val="ED135C"/>
                </a:solidFill>
                <a:latin typeface="Arial"/>
              </a:rPr>
              <a:t> </a:t>
            </a:r>
            <a:r>
              <a:rPr lang="x-none" sz="1800" b="0" strike="noStrike" spc="4">
                <a:solidFill>
                  <a:srgbClr val="ED135C"/>
                </a:solidFill>
                <a:latin typeface="Arial"/>
              </a:rPr>
              <a:t>объеди</a:t>
            </a:r>
            <a:r>
              <a:rPr lang="x-none" sz="1800" b="0" strike="noStrike" spc="-1">
                <a:solidFill>
                  <a:srgbClr val="ED135C"/>
                </a:solidFill>
                <a:latin typeface="Arial"/>
              </a:rPr>
              <a:t>ненных</a:t>
            </a:r>
            <a:r>
              <a:rPr lang="x-none" sz="1800" b="0" strike="noStrike" spc="9">
                <a:solidFill>
                  <a:srgbClr val="ED135C"/>
                </a:solidFill>
                <a:latin typeface="Arial"/>
              </a:rPr>
              <a:t> </a:t>
            </a:r>
            <a:r>
              <a:rPr lang="x-none" sz="1800" b="0" strike="noStrike" spc="12">
                <a:solidFill>
                  <a:srgbClr val="ED135C"/>
                </a:solidFill>
                <a:latin typeface="Arial"/>
              </a:rPr>
              <a:t>офисах</a:t>
            </a:r>
            <a:r>
              <a:rPr lang="x-none" sz="1800" b="0" strike="noStrike" spc="18">
                <a:solidFill>
                  <a:srgbClr val="ED135C"/>
                </a:solidFill>
                <a:latin typeface="Arial"/>
              </a:rPr>
              <a:t> </a:t>
            </a:r>
            <a:r>
              <a:rPr lang="x-none" sz="1800" b="0" strike="noStrike" spc="9">
                <a:solidFill>
                  <a:srgbClr val="ED135C"/>
                </a:solidFill>
                <a:latin typeface="Arial"/>
              </a:rPr>
              <a:t>клиентского </a:t>
            </a:r>
            <a:r>
              <a:rPr lang="x-none" sz="1800" b="0" strike="noStrike" spc="4" smtClean="0">
                <a:solidFill>
                  <a:srgbClr val="ED135C"/>
                </a:solidFill>
                <a:latin typeface="Arial"/>
              </a:rPr>
              <a:t>обслуживания</a:t>
            </a:r>
            <a:r>
              <a:rPr lang="x-none" sz="1800" b="0" strike="noStrike" spc="12" smtClean="0">
                <a:solidFill>
                  <a:srgbClr val="231F20"/>
                </a:solidFill>
                <a:latin typeface="Arial"/>
              </a:rPr>
              <a:t> </a:t>
            </a:r>
            <a:r>
              <a:rPr lang="x-none" sz="1800" b="1" strike="noStrike" spc="-15">
                <a:solidFill>
                  <a:srgbClr val="17A1B6"/>
                </a:solidFill>
                <a:latin typeface="Arial"/>
              </a:rPr>
              <a:t>Социального фонда России</a:t>
            </a:r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lang="x-non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CustomShape 11"/>
          <p:cNvSpPr/>
          <p:nvPr/>
        </p:nvSpPr>
        <p:spPr>
          <a:xfrm>
            <a:off x="654120" y="4203720"/>
            <a:ext cx="151920" cy="1008720"/>
          </a:xfrm>
          <a:custGeom>
            <a:avLst/>
            <a:gdLst/>
            <a:ahLst/>
            <a:cxnLst/>
            <a:rect l="l" t="t" r="r" b="b"/>
            <a:pathLst>
              <a:path w="179705" h="1009014">
                <a:moveTo>
                  <a:pt x="0" y="0"/>
                </a:moveTo>
                <a:lnTo>
                  <a:pt x="0" y="1008634"/>
                </a:lnTo>
                <a:lnTo>
                  <a:pt x="179095" y="502945"/>
                </a:lnTo>
                <a:lnTo>
                  <a:pt x="0" y="0"/>
                </a:lnTo>
                <a:close/>
              </a:path>
            </a:pathLst>
          </a:custGeom>
          <a:solidFill>
            <a:srgbClr val="0EACB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" name="CustomShape 12"/>
          <p:cNvSpPr/>
          <p:nvPr/>
        </p:nvSpPr>
        <p:spPr>
          <a:xfrm>
            <a:off x="654120" y="6870600"/>
            <a:ext cx="162864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      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           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61" name="Рисунок 17"/>
          <p:cNvPicPr/>
          <p:nvPr/>
        </p:nvPicPr>
        <p:blipFill>
          <a:blip r:embed="rId5" cstate="print"/>
          <a:stretch/>
        </p:blipFill>
        <p:spPr>
          <a:xfrm>
            <a:off x="2940120" y="8318520"/>
            <a:ext cx="1418760" cy="1399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62</Words>
  <Application>Microsoft Office PowerPoint</Application>
  <PresentationFormat>Произвольный</PresentationFormat>
  <Paragraphs>11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ВНИМАНИЕ!</dc:title>
  <dc:creator>administrator</dc:creator>
  <cp:lastModifiedBy>User</cp:lastModifiedBy>
  <cp:revision>20</cp:revision>
  <cp:lastPrinted>2022-11-08T11:13:36Z</cp:lastPrinted>
  <dcterms:created xsi:type="dcterms:W3CDTF">2022-10-25T11:50:56Z</dcterms:created>
  <dcterms:modified xsi:type="dcterms:W3CDTF">2022-11-30T08:19:27Z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2022-10-25T00:00:00Z</vt:filetime>
  </property>
  <property fmtid="{D5CDD505-2E9C-101B-9397-08002B2CF9AE}" pid="4" name="Creator">
    <vt:lpwstr>Adobe InDesign 16.1 (Macintosh)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2022-10-25T00:00:00Z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1</vt:i4>
  </property>
  <property fmtid="{D5CDD505-2E9C-101B-9397-08002B2CF9AE}" pid="11" name="PresentationFormat">
    <vt:lpwstr>Произвольный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